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>
        <p:scale>
          <a:sx n="118" d="100"/>
          <a:sy n="118" d="100"/>
        </p:scale>
        <p:origin x="-1434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E064B-5909-4385-ADAC-43E2ABD38F3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5A753-429E-4EB2-8FCF-511634B575F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E5B4D-7E44-407E-BBA4-CAA3E43F3E9C}" type="datetimeFigureOut">
              <a:rPr lang="en-GB" smtClean="0"/>
              <a:pPr/>
              <a:t>22/02/2013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CEEAD-F543-47CE-9FAE-C4FEB39D629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Wootton Bridge Parish Council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Housing Needs Assessment 2013 </a:t>
            </a:r>
          </a:p>
          <a:p>
            <a:r>
              <a:rPr lang="en-GB" dirty="0" smtClean="0"/>
              <a:t>Report summary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88640"/>
            <a:ext cx="1781583" cy="1296144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88640"/>
            <a:ext cx="1834700" cy="1296144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188640"/>
            <a:ext cx="1728192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/>
          </a:bodyPr>
          <a:lstStyle/>
          <a:p>
            <a:r>
              <a:rPr lang="en-GB" sz="4800" dirty="0" smtClean="0"/>
              <a:t>Aims of the study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916832"/>
            <a:ext cx="6696744" cy="3721968"/>
          </a:xfrm>
        </p:spPr>
        <p:txBody>
          <a:bodyPr/>
          <a:lstStyle/>
          <a:p>
            <a:pPr algn="l"/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Supporting evidence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l"/>
            <a:endParaRPr lang="en-GB" sz="1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A possible future neighbourhood plan</a:t>
            </a:r>
            <a:endParaRPr lang="en-GB" sz="9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Policies in relation to the Island Plan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An estimate of future housing requirements over the next 5 years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9874" y="2348881"/>
            <a:ext cx="1682606" cy="1224136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4149080"/>
            <a:ext cx="1732771" cy="1224135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620688"/>
            <a:ext cx="1728192" cy="1296144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/>
          </a:bodyPr>
          <a:lstStyle/>
          <a:p>
            <a:r>
              <a:rPr lang="en-GB" sz="4800" dirty="0" smtClean="0"/>
              <a:t>Study Method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Bottom up research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Household survey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Stakeholder interviews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Resident interviews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Context from the Census 2011, policy documents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Study findings from the data in the local context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9874" y="2348881"/>
            <a:ext cx="1682606" cy="1224136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4149080"/>
            <a:ext cx="1732771" cy="1224135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620688"/>
            <a:ext cx="1728192" cy="1296144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/>
          </a:bodyPr>
          <a:lstStyle/>
          <a:p>
            <a:r>
              <a:rPr lang="en-GB" sz="4800" dirty="0" smtClean="0"/>
              <a:t>The Household Survey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850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Future housing requirements of local households </a:t>
            </a:r>
            <a:r>
              <a:rPr lang="en-GB" sz="2600" dirty="0" smtClean="0">
                <a:solidFill>
                  <a:schemeClr val="accent1">
                    <a:lumMod val="75000"/>
                  </a:schemeClr>
                </a:solidFill>
              </a:rPr>
              <a:t>(existing and concealed households)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Other households with a parish connection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Issues preventing a household from moving home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Attitudes to further development in the village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Follow up resident interviews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486 out of 1,578 households responded (30%)</a:t>
            </a:r>
          </a:p>
          <a:p>
            <a:pPr algn="l"/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9874" y="2348881"/>
            <a:ext cx="1682606" cy="1224136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4149080"/>
            <a:ext cx="1732771" cy="1224135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620688"/>
            <a:ext cx="1728192" cy="1296144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/>
          </a:bodyPr>
          <a:lstStyle/>
          <a:p>
            <a:r>
              <a:rPr lang="en-GB" sz="4800" dirty="0" smtClean="0"/>
              <a:t>Stakeholder Input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850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Estate and letting agents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Employers, businesses and employees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Parish and IOW Councils</a:t>
            </a:r>
          </a:p>
          <a:p>
            <a:pPr algn="l"/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Perceptions who come to live here and why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How does the local housing market function,   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(what trends are apparent and what are the prices currently)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What are Wootton Bridge’s strengths and weaknesses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Priorities for future development</a:t>
            </a:r>
          </a:p>
          <a:p>
            <a:pPr algn="l"/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/>
          </a:bodyPr>
          <a:lstStyle/>
          <a:p>
            <a:r>
              <a:rPr lang="en-GB" sz="4800" dirty="0" smtClean="0"/>
              <a:t>Context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The Isle of Wight Plan 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11 Rural service centres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Island wide housing requirements</a:t>
            </a:r>
          </a:p>
          <a:p>
            <a:pPr algn="l">
              <a:buFont typeface="Arial" pitchFamily="34" charset="0"/>
              <a:buChar char="•"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algn="l"/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Census 2011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Profile of people and households (size, age, employment and health)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Profile of the dwelling stock (size type and tenure)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 fontScale="90000"/>
          </a:bodyPr>
          <a:lstStyle/>
          <a:p>
            <a:r>
              <a:rPr lang="en-GB" sz="4800" dirty="0" smtClean="0"/>
              <a:t>Stakeholder and context findings (1)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The Isle of Wight Plan – 11 rural service centres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Largest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1,180 additional homes over 16 years equivalent to 13 p.a. or 64 over 5 years for Wootton Bridge</a:t>
            </a:r>
          </a:p>
          <a:p>
            <a:pPr algn="l">
              <a:buFont typeface="Arial" pitchFamily="34" charset="0"/>
              <a:buChar char="•"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algn="l"/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Census 2011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38% of population over 60 yrs </a:t>
            </a:r>
            <a:r>
              <a:rPr lang="en-GB" sz="2100" dirty="0" smtClean="0">
                <a:solidFill>
                  <a:schemeClr val="accent1">
                    <a:lumMod val="75000"/>
                  </a:schemeClr>
                </a:solidFill>
              </a:rPr>
              <a:t>(32% IOW and 22% England)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44% HRP retired </a:t>
            </a:r>
            <a:r>
              <a:rPr lang="en-GB" sz="2100" dirty="0">
                <a:solidFill>
                  <a:schemeClr val="accent1">
                    <a:lumMod val="75000"/>
                  </a:schemeClr>
                </a:solidFill>
              </a:rPr>
              <a:t>(34%/25%)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57% detached </a:t>
            </a:r>
            <a:r>
              <a:rPr lang="en-GB" sz="2100" dirty="0">
                <a:solidFill>
                  <a:schemeClr val="accent1">
                    <a:lumMod val="75000"/>
                  </a:schemeClr>
                </a:solidFill>
              </a:rPr>
              <a:t>(34%/22%)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60% 4 bedroom or over – fewer 0 or 1 bedroom homes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50% owned outright </a:t>
            </a:r>
            <a:r>
              <a:rPr lang="en-GB" sz="2100" dirty="0">
                <a:solidFill>
                  <a:schemeClr val="accent1">
                    <a:lumMod val="75000"/>
                  </a:schemeClr>
                </a:solidFill>
              </a:rPr>
              <a:t>(41%/30%)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Low proportions of social rented and private rented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 fontScale="90000"/>
          </a:bodyPr>
          <a:lstStyle/>
          <a:p>
            <a:r>
              <a:rPr lang="en-GB" sz="4800" dirty="0" smtClean="0"/>
              <a:t>Stakeholder and context findings (2)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Stakeholder Perceptions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Popular retirement and commuter residential area of choice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Most housing for sale is sold to incomers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Part of a sub-region for housing choice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Passing trade – shops and services could expand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Not for young people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Location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Location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Location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Village envelope almost fully developed</a:t>
            </a:r>
          </a:p>
          <a:p>
            <a:pPr algn="l">
              <a:buFont typeface="Arial" pitchFamily="34" charset="0"/>
              <a:buChar char="•"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 fontScale="90000"/>
          </a:bodyPr>
          <a:lstStyle/>
          <a:p>
            <a:r>
              <a:rPr lang="en-GB" sz="4800" dirty="0" smtClean="0"/>
              <a:t>Conclusions from stakeholder and context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92500" lnSpcReduction="10000"/>
          </a:bodyPr>
          <a:lstStyle/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Household profile driven by the size type and tenure of the housing stock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Little scope for creating a more balanced stock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Few sales to local residents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Local people young people and first time buyers look elsewhere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Housing suitable for the active elderly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 fontScale="90000"/>
          </a:bodyPr>
          <a:lstStyle/>
          <a:p>
            <a:r>
              <a:rPr lang="en-GB" sz="4800" dirty="0" smtClean="0"/>
              <a:t>Findings of the household survey (1)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85000" lnSpcReduction="20000"/>
          </a:bodyPr>
          <a:lstStyle/>
          <a:p>
            <a:pPr algn="l">
              <a:buFont typeface="Arial" pitchFamily="34" charset="0"/>
              <a:buChar char="•"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Most respondents lived here for more than 5 years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90% came here from outside the parish and the mainland (19%)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Around 22% plan to move in the next 5 years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(35% of these are social or private tenants)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3% would move but cannot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45% want to downsize/release equity or need care or support or adaptations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rmAutofit fontScale="90000"/>
          </a:bodyPr>
          <a:lstStyle/>
          <a:p>
            <a:r>
              <a:rPr lang="en-GB" sz="4800" dirty="0" smtClean="0"/>
              <a:t>Findings of the household survey (2) – concealed H/H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6696744" cy="4082008"/>
          </a:xfrm>
        </p:spPr>
        <p:txBody>
          <a:bodyPr>
            <a:normAutofit fontScale="850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45 households also had a concealed household that need or are likely to move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50% moving for employment or to live with partner</a:t>
            </a:r>
          </a:p>
          <a:p>
            <a:pPr algn="l">
              <a:buFont typeface="Arial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Only 11% expect to live within the parish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26% expect to become home owners </a:t>
            </a:r>
          </a:p>
          <a:p>
            <a:pPr algn="l">
              <a:buFont typeface="Arial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57% expect to become tenants of private landlords (not much supply in the village)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90% expect to live in 1 and 2 bedroom dwellings (not much supply in the village)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Autofit/>
          </a:bodyPr>
          <a:lstStyle/>
          <a:p>
            <a:r>
              <a:rPr lang="en-GB" sz="3600" dirty="0" smtClean="0"/>
              <a:t>5 year estimate of housing requirements - dwellings</a:t>
            </a: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628800"/>
            <a:ext cx="6696744" cy="4010000"/>
          </a:xfrm>
        </p:spPr>
        <p:txBody>
          <a:bodyPr>
            <a:normAutofit fontScale="92500" lnSpcReduction="10000"/>
          </a:bodyPr>
          <a:lstStyle/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A minimum of 89 local households seek to move within the parish 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87 households are likely to move into the parish from elsewhere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Estimated supply of 123 dwellings as households leave the parish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Estimated minimum net 5 year requirement is  53 dwellings (11 p.a.)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Autofit/>
          </a:bodyPr>
          <a:lstStyle/>
          <a:p>
            <a:r>
              <a:rPr lang="en-GB" sz="3600" dirty="0" smtClean="0"/>
              <a:t>5 year estimate of housing requirements – size/tenure/type</a:t>
            </a: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628800"/>
            <a:ext cx="6696744" cy="40100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Comparison of local requirements size type tenure affordability and accessibility with the profile of likely vacancies produces gaps:</a:t>
            </a:r>
          </a:p>
          <a:p>
            <a:pPr algn="l">
              <a:buFont typeface="Arial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11 X 3 bedroom accessible bungalows for sale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3 X 3 bedroom accessible bungalows for social rent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4 X 2 bedroom flats for sale </a:t>
            </a:r>
          </a:p>
          <a:p>
            <a:pPr algn="l">
              <a:buFont typeface="Arial" pitchFamily="34" charset="0"/>
              <a:buChar char="•"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Demand for larger homes from outsiders will be met from vacancies.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406480" cy="1080120"/>
          </a:xfrm>
        </p:spPr>
        <p:txBody>
          <a:bodyPr>
            <a:noAutofit/>
          </a:bodyPr>
          <a:lstStyle/>
          <a:p>
            <a:r>
              <a:rPr lang="en-GB" sz="3600" dirty="0" smtClean="0"/>
              <a:t>Overall conclusions </a:t>
            </a: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628800"/>
            <a:ext cx="6696744" cy="4010000"/>
          </a:xfrm>
        </p:spPr>
        <p:txBody>
          <a:bodyPr>
            <a:normAutofit fontScale="775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Island plan and survey estimates are similar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Difficult for the village to achieve a more balanced stock and resident profile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Requirements of younger households can be met in nearby towns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The main gap in supply is move on housing for older residents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Most respondents would accept small scale development for local people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High demand for local shops and services  due to passing trade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877272"/>
            <a:ext cx="1828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5877272"/>
            <a:ext cx="18573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Picture of Norman Way circa 1975 [Ivor White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420888"/>
            <a:ext cx="1781581" cy="1296143"/>
          </a:xfrm>
          <a:prstGeom prst="rect">
            <a:avLst/>
          </a:prstGeom>
          <a:noFill/>
        </p:spPr>
      </p:pic>
      <p:pic>
        <p:nvPicPr>
          <p:cNvPr id="1033" name="Picture 9" descr="Picture of Millpond, creek and village 19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170216"/>
            <a:ext cx="1804780" cy="1275007"/>
          </a:xfrm>
          <a:prstGeom prst="rect">
            <a:avLst/>
          </a:prstGeom>
          <a:noFill/>
        </p:spPr>
      </p:pic>
      <p:pic>
        <p:nvPicPr>
          <p:cNvPr id="1035" name="Picture 11" descr="Picture of Joannes Walk 20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8277" y="620688"/>
            <a:ext cx="1824203" cy="1368152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65304"/>
            <a:ext cx="5361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Wootton Bridge Housing Needs Assessment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</TotalTime>
  <Words>903</Words>
  <Application>Microsoft Office PowerPoint</Application>
  <PresentationFormat>On-screen Show (4:3)</PresentationFormat>
  <Paragraphs>112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 Theme</vt:lpstr>
      <vt:lpstr>Custom Design</vt:lpstr>
      <vt:lpstr>Wootton Bridge Parish Council</vt:lpstr>
      <vt:lpstr>Aims of the study</vt:lpstr>
      <vt:lpstr>Study Method</vt:lpstr>
      <vt:lpstr>The Household Survey</vt:lpstr>
      <vt:lpstr>Stakeholder Input</vt:lpstr>
      <vt:lpstr>Context</vt:lpstr>
      <vt:lpstr>Stakeholder and context findings (1)</vt:lpstr>
      <vt:lpstr>Stakeholder and context findings (2)</vt:lpstr>
      <vt:lpstr>Conclusions from stakeholder and context</vt:lpstr>
      <vt:lpstr>Findings of the household survey (1)</vt:lpstr>
      <vt:lpstr>Findings of the household survey (2) – concealed H/H</vt:lpstr>
      <vt:lpstr>5 year estimate of housing requirements - dwellings</vt:lpstr>
      <vt:lpstr>5 year estimate of housing requirements – size/tenure/type</vt:lpstr>
      <vt:lpstr>Overall conclusions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Wootton Bridge Parish Council</dc:title>
  <dc:creator>Chris</dc:creator>
  <cp:lastModifiedBy>wbpc-4</cp:lastModifiedBy>
  <cp:revision>35</cp:revision>
  <dcterms:created xsi:type="dcterms:W3CDTF">2013-02-17T10:43:24Z</dcterms:created>
  <dcterms:modified xsi:type="dcterms:W3CDTF">2013-02-22T09:58:24Z</dcterms:modified>
</cp:coreProperties>
</file>